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m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8" r:id="rId8"/>
    <p:sldId id="264" r:id="rId9"/>
    <p:sldId id="262" r:id="rId10"/>
    <p:sldId id="265" r:id="rId11"/>
    <p:sldId id="266" r:id="rId12"/>
    <p:sldId id="267" r:id="rId13"/>
    <p:sldId id="263"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873" autoAdjust="0"/>
    <p:restoredTop sz="94311" autoAdjust="0"/>
  </p:normalViewPr>
  <p:slideViewPr>
    <p:cSldViewPr snapToGrid="0">
      <p:cViewPr varScale="1">
        <p:scale>
          <a:sx n="88" d="100"/>
          <a:sy n="88" d="100"/>
        </p:scale>
        <p:origin x="-21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2A54C80-263E-416B-A8E0-580EDEADCBDC}" type="datetimeFigureOut">
              <a:rPr lang="en-US" dirty="0"/>
              <a:pPr/>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NULL" TargetMode="External"/><Relationship Id="rId1" Type="http://schemas.openxmlformats.org/officeDocument/2006/relationships/tags" Target="../tags/tag1.xml"/><Relationship Id="rId5" Type="http://schemas.openxmlformats.org/officeDocument/2006/relationships/image" Target="../media/image1.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566A28C-38AB-7BA3-85C6-DF2B0F0AA4EA}"/>
              </a:ext>
            </a:extLst>
          </p:cNvPr>
          <p:cNvSpPr>
            <a:spLocks noGrp="1"/>
          </p:cNvSpPr>
          <p:nvPr>
            <p:ph type="ctrTitle"/>
          </p:nvPr>
        </p:nvSpPr>
        <p:spPr>
          <a:xfrm>
            <a:off x="1507067" y="894736"/>
            <a:ext cx="8816804" cy="1219199"/>
          </a:xfrm>
        </p:spPr>
        <p:txBody>
          <a:bodyPr/>
          <a:lstStyle/>
          <a:p>
            <a:r>
              <a:rPr lang="el-GR" dirty="0">
                <a:solidFill>
                  <a:srgbClr val="0070C0"/>
                </a:solidFill>
              </a:rPr>
              <a:t>2</a:t>
            </a:r>
            <a:r>
              <a:rPr lang="el-GR" baseline="30000" dirty="0">
                <a:solidFill>
                  <a:srgbClr val="0070C0"/>
                </a:solidFill>
              </a:rPr>
              <a:t>ο</a:t>
            </a:r>
            <a:r>
              <a:rPr lang="el-GR" dirty="0">
                <a:solidFill>
                  <a:srgbClr val="0070C0"/>
                </a:solidFill>
              </a:rPr>
              <a:t>  ΓΕΛ ΑΓΙΩΝ ΑΝΑΡΓΥΡΩΝ</a:t>
            </a:r>
          </a:p>
        </p:txBody>
      </p:sp>
      <p:sp>
        <p:nvSpPr>
          <p:cNvPr id="3" name="Υπότιτλος 2">
            <a:extLst>
              <a:ext uri="{FF2B5EF4-FFF2-40B4-BE49-F238E27FC236}">
                <a16:creationId xmlns:a16="http://schemas.microsoft.com/office/drawing/2014/main" xmlns="" id="{BA86FDA8-BA06-EF11-8E50-F20E5A55FA55}"/>
              </a:ext>
            </a:extLst>
          </p:cNvPr>
          <p:cNvSpPr>
            <a:spLocks noGrp="1"/>
          </p:cNvSpPr>
          <p:nvPr>
            <p:ph type="subTitle" idx="1"/>
          </p:nvPr>
        </p:nvSpPr>
        <p:spPr>
          <a:xfrm>
            <a:off x="1507066" y="3156156"/>
            <a:ext cx="8698818" cy="2202426"/>
          </a:xfrm>
        </p:spPr>
        <p:txBody>
          <a:bodyPr>
            <a:noAutofit/>
          </a:bodyPr>
          <a:lstStyle/>
          <a:p>
            <a:pPr algn="ctr"/>
            <a:r>
              <a:rPr lang="el-GR" sz="3200" dirty="0">
                <a:solidFill>
                  <a:srgbClr val="0070C0"/>
                </a:solidFill>
              </a:rPr>
              <a:t>Σχολικό έτος: 2023-24 </a:t>
            </a:r>
          </a:p>
          <a:p>
            <a:pPr algn="ctr"/>
            <a:r>
              <a:rPr lang="el-GR" sz="3200" dirty="0">
                <a:solidFill>
                  <a:srgbClr val="0070C0"/>
                </a:solidFill>
              </a:rPr>
              <a:t>ΠΕΡΙΒΑΛΛΟΝΤΙΚΟ ΠΡΟΓΡΑΜΜΑ  ΜΕ ΤΙΤΛΟ: </a:t>
            </a:r>
          </a:p>
          <a:p>
            <a:pPr algn="ctr"/>
            <a:r>
              <a:rPr lang="el-GR" sz="3200" i="1" dirty="0">
                <a:solidFill>
                  <a:srgbClr val="0070C0"/>
                </a:solidFill>
              </a:rPr>
              <a:t>«ΑΝΑΚΑΛΥΠΤΩ ΤΑ ΒΟΥΝΑ ΤΗΣ ΑΤΤΙΚΗΣ: ΓΝΩΡΙΜΙΑ ΜΕ ΤΗΝ ΠΑΡΝΗΘΑ»  </a:t>
            </a:r>
          </a:p>
        </p:txBody>
      </p:sp>
      <p:pic>
        <p:nvPicPr>
          <p:cNvPr id="5" name="Royalty Free Music - Uplifting Corporate _ Background Positive Upbeat Motivational Happy Real Estate">
            <a:hlinkClick r:id="" action="ppaction://media"/>
            <a:extLst>
              <a:ext uri="{FF2B5EF4-FFF2-40B4-BE49-F238E27FC236}">
                <a16:creationId xmlns:a16="http://schemas.microsoft.com/office/drawing/2014/main" xmlns="" id="{FCD61B1A-4F15-CBF0-B9BC-CE6593DA15DC}"/>
              </a:ext>
            </a:extLst>
          </p:cNvPr>
          <p:cNvPicPr>
            <a:picLocks noChangeAspect="1"/>
          </p:cNvPicPr>
          <p:nvPr>
            <a:videoFile r:link="rId2"/>
            <p:extLst>
              <p:ext uri="{DAA4B4D4-6D71-4841-9C94-3DE7FCFB9230}">
                <p14:media xmlns:p14="http://schemas.microsoft.com/office/powerpoint/2010/main" xmlns="" r:embed="rId4">
                  <p14:fade out="1000"/>
                </p14:media>
              </p:ext>
            </p:extLst>
          </p:nvPr>
        </p:nvPicPr>
        <p:blipFill>
          <a:blip r:embed="rId5" cstate="email"/>
          <a:stretch>
            <a:fillRect/>
          </a:stretch>
        </p:blipFill>
        <p:spPr>
          <a:xfrm>
            <a:off x="659323" y="6062897"/>
            <a:ext cx="487363" cy="487363"/>
          </a:xfrm>
          <a:prstGeom prst="rect">
            <a:avLst/>
          </a:prstGeom>
        </p:spPr>
      </p:pic>
    </p:spTree>
    <p:custDataLst>
      <p:tags r:id="rId1"/>
    </p:custDataLst>
    <p:extLst>
      <p:ext uri="{BB962C8B-B14F-4D97-AF65-F5344CB8AC3E}">
        <p14:creationId xmlns:p14="http://schemas.microsoft.com/office/powerpoint/2010/main" xmlns="" val="1658048748"/>
      </p:ext>
    </p:extLst>
  </p:cSld>
  <p:clrMapOvr>
    <a:masterClrMapping/>
  </p:clrMapOvr>
  <mc:AlternateContent xmlns:mc="http://schemas.openxmlformats.org/markup-compatibility/2006">
    <mc:Choice xmlns:p14="http://schemas.microsoft.com/office/powerpoint/2010/main" xmlns="" Requires="p14">
      <p:transition spd="slow" p14:dur="2000" advTm="8180"/>
    </mc:Choice>
    <mc:Fallback>
      <p:transition spd="slow" advTm="8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7" repeatCount="indefinite" fill="hold" display="0">
                  <p:stCondLst>
                    <p:cond delay="indefinite"/>
                  </p:stCondLst>
                  <p:endCondLst>
                    <p:cond evt="onStopAudio" delay="0">
                      <p:tgtEl>
                        <p:sldTgt/>
                      </p:tgtEl>
                    </p:cond>
                  </p:endCondLst>
                </p:cTn>
                <p:tgtEl>
                  <p:spTgt spid="5"/>
                </p:tgtEl>
              </p:cMediaNode>
            </p:video>
          </p:childTnLst>
        </p:cTn>
      </p:par>
    </p:tnLst>
  </p:timing>
  <p:extLst>
    <p:ext uri="{E180D4A7-C9FB-4DFB-919C-405C955672EB}">
      <p14:showEvtLst xmlns:p14="http://schemas.microsoft.com/office/powerpoint/2010/main" xmlns="">
        <p14:playEvt time="334"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71FA355-4567-04E9-F83C-731E61100E8A}"/>
              </a:ext>
            </a:extLst>
          </p:cNvPr>
          <p:cNvSpPr>
            <a:spLocks noGrp="1"/>
          </p:cNvSpPr>
          <p:nvPr>
            <p:ph type="title"/>
          </p:nvPr>
        </p:nvSpPr>
        <p:spPr>
          <a:xfrm>
            <a:off x="440267" y="395112"/>
            <a:ext cx="9877777" cy="914400"/>
          </a:xfrm>
        </p:spPr>
        <p:txBody>
          <a:bodyPr>
            <a:normAutofit/>
          </a:bodyPr>
          <a:lstStyle/>
          <a:p>
            <a:r>
              <a:rPr lang="el-GR" sz="3000" dirty="0">
                <a:solidFill>
                  <a:srgbClr val="0070C0"/>
                </a:solidFill>
              </a:rPr>
              <a:t>ΚΑΤΑΓΡΑΦΗ ΤΗΣ ΑΝΘΡΩΠΙΝΗΣ ΠΑΡΟΥΣΙΑΣ</a:t>
            </a:r>
          </a:p>
        </p:txBody>
      </p:sp>
      <p:pic>
        <p:nvPicPr>
          <p:cNvPr id="4" name="Εικόνα 3">
            <a:extLst>
              <a:ext uri="{FF2B5EF4-FFF2-40B4-BE49-F238E27FC236}">
                <a16:creationId xmlns:a16="http://schemas.microsoft.com/office/drawing/2014/main" xmlns="" id="{AA81671A-6274-75D6-E8A4-113B14D073A8}"/>
              </a:ext>
            </a:extLst>
          </p:cNvPr>
          <p:cNvPicPr>
            <a:picLocks noChangeAspect="1"/>
          </p:cNvPicPr>
          <p:nvPr/>
        </p:nvPicPr>
        <p:blipFill>
          <a:blip r:embed="rId2" cstate="email"/>
          <a:stretch>
            <a:fillRect/>
          </a:stretch>
        </p:blipFill>
        <p:spPr>
          <a:xfrm>
            <a:off x="250990" y="1565308"/>
            <a:ext cx="5752066" cy="4319026"/>
          </a:xfrm>
          <a:prstGeom prst="rect">
            <a:avLst/>
          </a:prstGeom>
        </p:spPr>
      </p:pic>
      <p:pic>
        <p:nvPicPr>
          <p:cNvPr id="6" name="Εικόνα 5">
            <a:extLst>
              <a:ext uri="{FF2B5EF4-FFF2-40B4-BE49-F238E27FC236}">
                <a16:creationId xmlns:a16="http://schemas.microsoft.com/office/drawing/2014/main" xmlns="" id="{2638D76A-2BF5-692D-103E-FF27C9BABC5D}"/>
              </a:ext>
            </a:extLst>
          </p:cNvPr>
          <p:cNvPicPr>
            <a:picLocks noChangeAspect="1"/>
          </p:cNvPicPr>
          <p:nvPr/>
        </p:nvPicPr>
        <p:blipFill>
          <a:blip r:embed="rId3" cstate="email"/>
          <a:stretch>
            <a:fillRect/>
          </a:stretch>
        </p:blipFill>
        <p:spPr>
          <a:xfrm>
            <a:off x="6188946" y="1565307"/>
            <a:ext cx="5758699" cy="4319025"/>
          </a:xfrm>
          <a:prstGeom prst="rect">
            <a:avLst/>
          </a:prstGeom>
        </p:spPr>
      </p:pic>
    </p:spTree>
    <p:extLst>
      <p:ext uri="{BB962C8B-B14F-4D97-AF65-F5344CB8AC3E}">
        <p14:creationId xmlns:p14="http://schemas.microsoft.com/office/powerpoint/2010/main" xmlns="" val="1984200402"/>
      </p:ext>
    </p:extLst>
  </p:cSld>
  <p:clrMapOvr>
    <a:masterClrMapping/>
  </p:clrMapOvr>
  <mc:AlternateContent xmlns:mc="http://schemas.openxmlformats.org/markup-compatibility/2006">
    <mc:Choice xmlns:p14="http://schemas.microsoft.com/office/powerpoint/2010/main" xmlns="" Requires="p14">
      <p:transition spd="slow" p14:dur="2000" advTm="3954"/>
    </mc:Choice>
    <mc:Fallback>
      <p:transition spd="slow" advTm="395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9A4444C-ADD6-A300-27EC-55F5CACB4D4F}"/>
              </a:ext>
            </a:extLst>
          </p:cNvPr>
          <p:cNvSpPr>
            <a:spLocks noGrp="1"/>
          </p:cNvSpPr>
          <p:nvPr>
            <p:ph type="title"/>
          </p:nvPr>
        </p:nvSpPr>
        <p:spPr>
          <a:xfrm>
            <a:off x="297712" y="510363"/>
            <a:ext cx="10471888" cy="1261993"/>
          </a:xfrm>
        </p:spPr>
        <p:txBody>
          <a:bodyPr>
            <a:normAutofit/>
          </a:bodyPr>
          <a:lstStyle/>
          <a:p>
            <a:r>
              <a:rPr lang="el-GR" dirty="0">
                <a:solidFill>
                  <a:srgbClr val="0070C0"/>
                </a:solidFill>
              </a:rPr>
              <a:t>…</a:t>
            </a:r>
            <a:r>
              <a:rPr lang="el-GR" sz="3300" dirty="0">
                <a:solidFill>
                  <a:srgbClr val="0070C0"/>
                </a:solidFill>
              </a:rPr>
              <a:t>ΑΛΛΑ ΚΑΙ ΤΩΝ ΕΠΙΠΤΩΣΕΩΝ ΤΗΣ ΑΝΘΡΩΠΙΝΗΣ ΠΑΡΕΜΒΑΣΗΣ</a:t>
            </a:r>
          </a:p>
        </p:txBody>
      </p:sp>
      <p:pic>
        <p:nvPicPr>
          <p:cNvPr id="1026" name="Picture 2">
            <a:extLst>
              <a:ext uri="{FF2B5EF4-FFF2-40B4-BE49-F238E27FC236}">
                <a16:creationId xmlns:a16="http://schemas.microsoft.com/office/drawing/2014/main" xmlns="" id="{1C2F1B2C-7C9A-3DB1-5AAA-FA35EC683906}"/>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834617" y="1772356"/>
            <a:ext cx="7398077" cy="49153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5284302"/>
      </p:ext>
    </p:extLst>
  </p:cSld>
  <p:clrMapOvr>
    <a:masterClrMapping/>
  </p:clrMapOvr>
  <mc:AlternateContent xmlns:mc="http://schemas.openxmlformats.org/markup-compatibility/2006">
    <mc:Choice xmlns:p14="http://schemas.microsoft.com/office/powerpoint/2010/main" xmlns="" Requires="p14">
      <p:transition spd="slow" p14:dur="2000" advTm="4307"/>
    </mc:Choice>
    <mc:Fallback>
      <p:transition spd="slow" advTm="430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B0F77C9-399E-0C9E-3F0F-05CB2E9C4A05}"/>
              </a:ext>
            </a:extLst>
          </p:cNvPr>
          <p:cNvSpPr>
            <a:spLocks noGrp="1"/>
          </p:cNvSpPr>
          <p:nvPr>
            <p:ph type="title"/>
          </p:nvPr>
        </p:nvSpPr>
        <p:spPr>
          <a:xfrm>
            <a:off x="261383" y="563526"/>
            <a:ext cx="9012619" cy="1366874"/>
          </a:xfrm>
        </p:spPr>
        <p:txBody>
          <a:bodyPr>
            <a:normAutofit/>
          </a:bodyPr>
          <a:lstStyle/>
          <a:p>
            <a:r>
              <a:rPr lang="el-GR" sz="3000" dirty="0">
                <a:solidFill>
                  <a:srgbClr val="0070C0"/>
                </a:solidFill>
              </a:rPr>
              <a:t>ΤΟ ΠΑΡΚΟ ΤΩΝ ΨΥΧΩΝ ΚΑΙ ΤΟ ΣΑΝΑΤΟΡΙΟ </a:t>
            </a:r>
          </a:p>
        </p:txBody>
      </p:sp>
      <p:pic>
        <p:nvPicPr>
          <p:cNvPr id="4" name="Εικόνα 3">
            <a:extLst>
              <a:ext uri="{FF2B5EF4-FFF2-40B4-BE49-F238E27FC236}">
                <a16:creationId xmlns:a16="http://schemas.microsoft.com/office/drawing/2014/main" xmlns="" id="{92C9D212-FE37-79B9-BE4A-13E44DD943D2}"/>
              </a:ext>
            </a:extLst>
          </p:cNvPr>
          <p:cNvPicPr>
            <a:picLocks noChangeAspect="1"/>
          </p:cNvPicPr>
          <p:nvPr/>
        </p:nvPicPr>
        <p:blipFill>
          <a:blip r:embed="rId2" cstate="email"/>
          <a:stretch>
            <a:fillRect/>
          </a:stretch>
        </p:blipFill>
        <p:spPr>
          <a:xfrm rot="5400000">
            <a:off x="7705709" y="2175892"/>
            <a:ext cx="4826080" cy="3623735"/>
          </a:xfrm>
          <a:prstGeom prst="rect">
            <a:avLst/>
          </a:prstGeom>
        </p:spPr>
      </p:pic>
      <p:pic>
        <p:nvPicPr>
          <p:cNvPr id="5" name="Εικόνα 4">
            <a:extLst>
              <a:ext uri="{FF2B5EF4-FFF2-40B4-BE49-F238E27FC236}">
                <a16:creationId xmlns:a16="http://schemas.microsoft.com/office/drawing/2014/main" xmlns="" id="{1F14DF82-399D-85D1-EE08-D2BC3372325F}"/>
              </a:ext>
            </a:extLst>
          </p:cNvPr>
          <p:cNvPicPr>
            <a:picLocks noChangeAspect="1"/>
          </p:cNvPicPr>
          <p:nvPr/>
        </p:nvPicPr>
        <p:blipFill rotWithShape="1">
          <a:blip r:embed="rId3" cstate="email"/>
          <a:srcRect/>
          <a:stretch/>
        </p:blipFill>
        <p:spPr>
          <a:xfrm>
            <a:off x="261383" y="1889762"/>
            <a:ext cx="7909602" cy="4195993"/>
          </a:xfrm>
          <a:prstGeom prst="rect">
            <a:avLst/>
          </a:prstGeom>
        </p:spPr>
      </p:pic>
    </p:spTree>
    <p:extLst>
      <p:ext uri="{BB962C8B-B14F-4D97-AF65-F5344CB8AC3E}">
        <p14:creationId xmlns:p14="http://schemas.microsoft.com/office/powerpoint/2010/main" xmlns="" val="664940357"/>
      </p:ext>
    </p:extLst>
  </p:cSld>
  <p:clrMapOvr>
    <a:masterClrMapping/>
  </p:clrMapOvr>
  <mc:AlternateContent xmlns:mc="http://schemas.openxmlformats.org/markup-compatibility/2006">
    <mc:Choice xmlns:p14="http://schemas.microsoft.com/office/powerpoint/2010/main" xmlns="" Requires="p14">
      <p:transition spd="slow" p14:dur="2000" advTm="4251"/>
    </mc:Choice>
    <mc:Fallback>
      <p:transition spd="slow" advTm="425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xmlns="" id="{CB3553AD-AE94-B1A5-BA90-372E6323D519}"/>
              </a:ext>
            </a:extLst>
          </p:cNvPr>
          <p:cNvSpPr>
            <a:spLocks noGrp="1"/>
          </p:cNvSpPr>
          <p:nvPr>
            <p:ph type="body" idx="1"/>
          </p:nvPr>
        </p:nvSpPr>
        <p:spPr>
          <a:xfrm>
            <a:off x="363415" y="468924"/>
            <a:ext cx="9019446" cy="1219200"/>
          </a:xfrm>
        </p:spPr>
        <p:txBody>
          <a:bodyPr>
            <a:normAutofit/>
          </a:bodyPr>
          <a:lstStyle/>
          <a:p>
            <a:r>
              <a:rPr lang="el-GR" sz="3000" dirty="0">
                <a:solidFill>
                  <a:srgbClr val="0070C0"/>
                </a:solidFill>
              </a:rPr>
              <a:t>ΣΥΛΛΟΓΗ ΚΑΡΠΩΝ ΚΑΙ ΦΥΛΛΩΝ</a:t>
            </a:r>
          </a:p>
        </p:txBody>
      </p:sp>
      <p:pic>
        <p:nvPicPr>
          <p:cNvPr id="5" name="Εικόνα 4">
            <a:extLst>
              <a:ext uri="{FF2B5EF4-FFF2-40B4-BE49-F238E27FC236}">
                <a16:creationId xmlns:a16="http://schemas.microsoft.com/office/drawing/2014/main" xmlns="" id="{121F33C6-A0E1-E970-0911-6043146B35C8}"/>
              </a:ext>
            </a:extLst>
          </p:cNvPr>
          <p:cNvPicPr>
            <a:picLocks noChangeAspect="1"/>
          </p:cNvPicPr>
          <p:nvPr/>
        </p:nvPicPr>
        <p:blipFill>
          <a:blip r:embed="rId2" cstate="email"/>
          <a:stretch>
            <a:fillRect/>
          </a:stretch>
        </p:blipFill>
        <p:spPr>
          <a:xfrm>
            <a:off x="1669313" y="1396059"/>
            <a:ext cx="7318708" cy="4993017"/>
          </a:xfrm>
          <a:prstGeom prst="rect">
            <a:avLst/>
          </a:prstGeom>
        </p:spPr>
      </p:pic>
    </p:spTree>
    <p:extLst>
      <p:ext uri="{BB962C8B-B14F-4D97-AF65-F5344CB8AC3E}">
        <p14:creationId xmlns:p14="http://schemas.microsoft.com/office/powerpoint/2010/main" xmlns="" val="889487008"/>
      </p:ext>
    </p:extLst>
  </p:cSld>
  <p:clrMapOvr>
    <a:masterClrMapping/>
  </p:clrMapOvr>
  <mc:AlternateContent xmlns:mc="http://schemas.openxmlformats.org/markup-compatibility/2006">
    <mc:Choice xmlns:p14="http://schemas.microsoft.com/office/powerpoint/2010/main" xmlns="" Requires="p14">
      <p:transition spd="slow" p14:dur="2000" advTm="5079"/>
    </mc:Choice>
    <mc:Fallback>
      <p:transition spd="slow" advTm="507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68650EC-A101-F8B1-80A7-A74E59020BBA}"/>
              </a:ext>
            </a:extLst>
          </p:cNvPr>
          <p:cNvSpPr>
            <a:spLocks noGrp="1"/>
          </p:cNvSpPr>
          <p:nvPr>
            <p:ph type="title"/>
          </p:nvPr>
        </p:nvSpPr>
        <p:spPr>
          <a:xfrm>
            <a:off x="354563" y="289249"/>
            <a:ext cx="9713168" cy="1968759"/>
          </a:xfrm>
        </p:spPr>
        <p:txBody>
          <a:bodyPr>
            <a:normAutofit fontScale="90000"/>
          </a:bodyPr>
          <a:lstStyle/>
          <a:p>
            <a:r>
              <a:rPr lang="en-US" dirty="0"/>
              <a:t>2. </a:t>
            </a:r>
            <a:r>
              <a:rPr lang="el-GR" dirty="0"/>
              <a:t>ΕΠΙΣΚΕΨΗ ΣΤΟ Μ. ΠΑΡΚΟ «ΑΝΤΩΝΗΣ ΤΡΙΤΣΗ»</a:t>
            </a:r>
            <a:br>
              <a:rPr lang="el-GR" dirty="0"/>
            </a:br>
            <a:r>
              <a:rPr lang="el-GR" sz="3300" dirty="0">
                <a:solidFill>
                  <a:srgbClr val="0070C0"/>
                </a:solidFill>
              </a:rPr>
              <a:t>ΓΝΩΡΙΜΙΑ ΜΕ ΤΟ ΚΕΠΕΑ- ΕΝΗΜΕΡΩΣΗ ΓΙΑ ΤΗΝ ΙΣΤΟΡΙΑ ΤΟΥ ΠΑΡΚΟΥ ΚΑΙ ΤΗ ΣΗΜΑΣΙΑ ΤΟΥ ΓΙΑ ΤΗΝ ΠΟΛΗ ΜΑΣ</a:t>
            </a:r>
          </a:p>
        </p:txBody>
      </p:sp>
      <p:pic>
        <p:nvPicPr>
          <p:cNvPr id="14" name="Θέση περιεχομένου 13">
            <a:extLst>
              <a:ext uri="{FF2B5EF4-FFF2-40B4-BE49-F238E27FC236}">
                <a16:creationId xmlns:a16="http://schemas.microsoft.com/office/drawing/2014/main" xmlns="" id="{D7CC9BFA-C61E-B387-79B5-E2D1AE7E7BB4}"/>
              </a:ext>
            </a:extLst>
          </p:cNvPr>
          <p:cNvPicPr>
            <a:picLocks noGrp="1" noChangeAspect="1"/>
          </p:cNvPicPr>
          <p:nvPr>
            <p:ph sz="half" idx="1"/>
          </p:nvPr>
        </p:nvPicPr>
        <p:blipFill>
          <a:blip r:embed="rId2" cstate="email"/>
          <a:stretch>
            <a:fillRect/>
          </a:stretch>
        </p:blipFill>
        <p:spPr>
          <a:xfrm rot="5400000">
            <a:off x="2907957" y="2409665"/>
            <a:ext cx="4570850" cy="3733272"/>
          </a:xfrm>
        </p:spPr>
      </p:pic>
    </p:spTree>
    <p:extLst>
      <p:ext uri="{BB962C8B-B14F-4D97-AF65-F5344CB8AC3E}">
        <p14:creationId xmlns:p14="http://schemas.microsoft.com/office/powerpoint/2010/main" xmlns="" val="374352096"/>
      </p:ext>
    </p:extLst>
  </p:cSld>
  <p:clrMapOvr>
    <a:masterClrMapping/>
  </p:clrMapOvr>
  <mc:AlternateContent xmlns:mc="http://schemas.openxmlformats.org/markup-compatibility/2006">
    <mc:Choice xmlns:p14="http://schemas.microsoft.com/office/powerpoint/2010/main" xmlns="" Requires="p14">
      <p:transition spd="slow" p14:dur="2000" advTm="4863"/>
    </mc:Choice>
    <mc:Fallback>
      <p:transition spd="slow" advTm="486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22366DE-95FC-AE84-6A4E-D0DAC5F4E280}"/>
              </a:ext>
            </a:extLst>
          </p:cNvPr>
          <p:cNvSpPr>
            <a:spLocks noGrp="1"/>
          </p:cNvSpPr>
          <p:nvPr>
            <p:ph type="title"/>
          </p:nvPr>
        </p:nvSpPr>
        <p:spPr/>
        <p:txBody>
          <a:bodyPr>
            <a:normAutofit/>
          </a:bodyPr>
          <a:lstStyle/>
          <a:p>
            <a:r>
              <a:rPr lang="el-GR" sz="3000" dirty="0">
                <a:solidFill>
                  <a:srgbClr val="0070C0"/>
                </a:solidFill>
              </a:rPr>
              <a:t>ΠΑΡΑΤΗΡΗΣΗ ΤΗΣ ΧΛΩΡΙΔΑΣ ΚΑΙ ΠΑΝΙΔΑΣ</a:t>
            </a:r>
          </a:p>
        </p:txBody>
      </p:sp>
      <p:pic>
        <p:nvPicPr>
          <p:cNvPr id="6" name="Θέση περιεχομένου 5">
            <a:extLst>
              <a:ext uri="{FF2B5EF4-FFF2-40B4-BE49-F238E27FC236}">
                <a16:creationId xmlns:a16="http://schemas.microsoft.com/office/drawing/2014/main" xmlns="" id="{92173196-FF41-258B-F96C-35414FDDC627}"/>
              </a:ext>
            </a:extLst>
          </p:cNvPr>
          <p:cNvPicPr>
            <a:picLocks noGrp="1" noChangeAspect="1"/>
          </p:cNvPicPr>
          <p:nvPr>
            <p:ph sz="half" idx="1"/>
          </p:nvPr>
        </p:nvPicPr>
        <p:blipFill>
          <a:blip r:embed="rId2" cstate="email"/>
          <a:stretch>
            <a:fillRect/>
          </a:stretch>
        </p:blipFill>
        <p:spPr>
          <a:xfrm>
            <a:off x="484451" y="2181784"/>
            <a:ext cx="4491217" cy="3368412"/>
          </a:xfrm>
        </p:spPr>
      </p:pic>
      <p:pic>
        <p:nvPicPr>
          <p:cNvPr id="8" name="Θέση περιεχομένου 7">
            <a:extLst>
              <a:ext uri="{FF2B5EF4-FFF2-40B4-BE49-F238E27FC236}">
                <a16:creationId xmlns:a16="http://schemas.microsoft.com/office/drawing/2014/main" xmlns="" id="{4AF393E0-5232-3CAF-EB87-E03C427E77F3}"/>
              </a:ext>
            </a:extLst>
          </p:cNvPr>
          <p:cNvPicPr>
            <a:picLocks noGrp="1" noChangeAspect="1"/>
          </p:cNvPicPr>
          <p:nvPr>
            <p:ph sz="half" idx="2"/>
          </p:nvPr>
        </p:nvPicPr>
        <p:blipFill>
          <a:blip r:embed="rId3" cstate="email"/>
          <a:stretch>
            <a:fillRect/>
          </a:stretch>
        </p:blipFill>
        <p:spPr>
          <a:xfrm>
            <a:off x="5419133" y="1292649"/>
            <a:ext cx="6319211" cy="4739408"/>
          </a:xfrm>
        </p:spPr>
      </p:pic>
    </p:spTree>
    <p:extLst>
      <p:ext uri="{BB962C8B-B14F-4D97-AF65-F5344CB8AC3E}">
        <p14:creationId xmlns:p14="http://schemas.microsoft.com/office/powerpoint/2010/main" xmlns="" val="2664402687"/>
      </p:ext>
    </p:extLst>
  </p:cSld>
  <p:clrMapOvr>
    <a:masterClrMapping/>
  </p:clrMapOvr>
  <mc:AlternateContent xmlns:mc="http://schemas.openxmlformats.org/markup-compatibility/2006">
    <mc:Choice xmlns:p14="http://schemas.microsoft.com/office/powerpoint/2010/main" xmlns="" Requires="p14">
      <p:transition spd="slow" p14:dur="2000" advTm="4712"/>
    </mc:Choice>
    <mc:Fallback>
      <p:transition spd="slow" advTm="471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AD8FA24-C367-9530-0BD2-3C3C6D5424CC}"/>
              </a:ext>
            </a:extLst>
          </p:cNvPr>
          <p:cNvSpPr>
            <a:spLocks noGrp="1"/>
          </p:cNvSpPr>
          <p:nvPr>
            <p:ph type="title"/>
          </p:nvPr>
        </p:nvSpPr>
        <p:spPr/>
        <p:txBody>
          <a:bodyPr>
            <a:normAutofit/>
          </a:bodyPr>
          <a:lstStyle/>
          <a:p>
            <a:r>
              <a:rPr lang="el-GR" sz="3000" dirty="0">
                <a:solidFill>
                  <a:srgbClr val="0070C0"/>
                </a:solidFill>
              </a:rPr>
              <a:t>ΠΑΙΧΝΙΔΙ ΠΡΟΣΑΝΑΤΟΛΙΣΜΟΥ</a:t>
            </a:r>
          </a:p>
        </p:txBody>
      </p:sp>
      <p:pic>
        <p:nvPicPr>
          <p:cNvPr id="6" name="Θέση περιεχομένου 5">
            <a:extLst>
              <a:ext uri="{FF2B5EF4-FFF2-40B4-BE49-F238E27FC236}">
                <a16:creationId xmlns:a16="http://schemas.microsoft.com/office/drawing/2014/main" xmlns="" id="{00FFEFF0-3739-613F-9036-2E3B2A8B7C4C}"/>
              </a:ext>
            </a:extLst>
          </p:cNvPr>
          <p:cNvPicPr>
            <a:picLocks noGrp="1" noChangeAspect="1"/>
          </p:cNvPicPr>
          <p:nvPr>
            <p:ph sz="half" idx="1"/>
          </p:nvPr>
        </p:nvPicPr>
        <p:blipFill>
          <a:blip r:embed="rId2" cstate="email"/>
          <a:stretch>
            <a:fillRect/>
          </a:stretch>
        </p:blipFill>
        <p:spPr>
          <a:xfrm>
            <a:off x="6508895" y="1860352"/>
            <a:ext cx="5231681" cy="3923760"/>
          </a:xfrm>
        </p:spPr>
      </p:pic>
      <p:pic>
        <p:nvPicPr>
          <p:cNvPr id="8" name="Θέση περιεχομένου 7">
            <a:extLst>
              <a:ext uri="{FF2B5EF4-FFF2-40B4-BE49-F238E27FC236}">
                <a16:creationId xmlns:a16="http://schemas.microsoft.com/office/drawing/2014/main" xmlns="" id="{153BC881-56CC-3D7C-67E3-847A4EC5624B}"/>
              </a:ext>
            </a:extLst>
          </p:cNvPr>
          <p:cNvPicPr>
            <a:picLocks noGrp="1" noChangeAspect="1"/>
          </p:cNvPicPr>
          <p:nvPr>
            <p:ph sz="half" idx="2"/>
          </p:nvPr>
        </p:nvPicPr>
        <p:blipFill>
          <a:blip r:embed="rId3" cstate="email"/>
          <a:stretch>
            <a:fillRect/>
          </a:stretch>
        </p:blipFill>
        <p:spPr>
          <a:xfrm>
            <a:off x="964091" y="1881964"/>
            <a:ext cx="5196871" cy="3902148"/>
          </a:xfrm>
        </p:spPr>
      </p:pic>
    </p:spTree>
    <p:extLst>
      <p:ext uri="{BB962C8B-B14F-4D97-AF65-F5344CB8AC3E}">
        <p14:creationId xmlns:p14="http://schemas.microsoft.com/office/powerpoint/2010/main" xmlns="" val="1296852807"/>
      </p:ext>
    </p:extLst>
  </p:cSld>
  <p:clrMapOvr>
    <a:masterClrMapping/>
  </p:clrMapOvr>
  <mc:AlternateContent xmlns:mc="http://schemas.openxmlformats.org/markup-compatibility/2006">
    <mc:Choice xmlns:p14="http://schemas.microsoft.com/office/powerpoint/2010/main" xmlns="" Requires="p14">
      <p:transition spd="slow" p14:dur="2000" advTm="4653"/>
    </mc:Choice>
    <mc:Fallback>
      <p:transition spd="slow" advTm="465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6A8335C-7763-1AF0-5AEA-B70B82201635}"/>
              </a:ext>
            </a:extLst>
          </p:cNvPr>
          <p:cNvSpPr>
            <a:spLocks noGrp="1"/>
          </p:cNvSpPr>
          <p:nvPr>
            <p:ph type="title"/>
          </p:nvPr>
        </p:nvSpPr>
        <p:spPr/>
        <p:txBody>
          <a:bodyPr>
            <a:normAutofit/>
          </a:bodyPr>
          <a:lstStyle/>
          <a:p>
            <a:r>
              <a:rPr lang="el-GR" sz="3000" dirty="0">
                <a:solidFill>
                  <a:srgbClr val="0070C0"/>
                </a:solidFill>
              </a:rPr>
              <a:t>ΣΥΛΛΟΓΗ ΔΕΙΓΜΑΤΟΣ ΝΕΡΟΥ ΑΠΌ ΤΙΣ ΛΙΜΝΟΥΛΕΣ ΤΟΥ ΠΑΡΚΟΥ</a:t>
            </a:r>
          </a:p>
        </p:txBody>
      </p:sp>
      <p:pic>
        <p:nvPicPr>
          <p:cNvPr id="6" name="Θέση περιεχομένου 5">
            <a:extLst>
              <a:ext uri="{FF2B5EF4-FFF2-40B4-BE49-F238E27FC236}">
                <a16:creationId xmlns:a16="http://schemas.microsoft.com/office/drawing/2014/main" xmlns="" id="{5E1E90BC-6C6D-F77D-CCD9-2C372048DE88}"/>
              </a:ext>
            </a:extLst>
          </p:cNvPr>
          <p:cNvPicPr>
            <a:picLocks noGrp="1" noChangeAspect="1"/>
          </p:cNvPicPr>
          <p:nvPr>
            <p:ph sz="half" idx="1"/>
          </p:nvPr>
        </p:nvPicPr>
        <p:blipFill>
          <a:blip r:embed="rId2" cstate="email"/>
          <a:stretch>
            <a:fillRect/>
          </a:stretch>
        </p:blipFill>
        <p:spPr>
          <a:xfrm rot="5400000">
            <a:off x="5249667" y="1911345"/>
            <a:ext cx="5148569" cy="3865880"/>
          </a:xfrm>
        </p:spPr>
      </p:pic>
      <p:pic>
        <p:nvPicPr>
          <p:cNvPr id="8" name="Θέση περιεχομένου 7">
            <a:extLst>
              <a:ext uri="{FF2B5EF4-FFF2-40B4-BE49-F238E27FC236}">
                <a16:creationId xmlns:a16="http://schemas.microsoft.com/office/drawing/2014/main" xmlns="" id="{45DA80F8-BCFF-B1A6-0CB8-31C9A5A5FA71}"/>
              </a:ext>
            </a:extLst>
          </p:cNvPr>
          <p:cNvPicPr>
            <a:picLocks noGrp="1" noChangeAspect="1"/>
          </p:cNvPicPr>
          <p:nvPr>
            <p:ph sz="half" idx="2"/>
          </p:nvPr>
        </p:nvPicPr>
        <p:blipFill>
          <a:blip r:embed="rId3" cstate="email"/>
          <a:stretch>
            <a:fillRect/>
          </a:stretch>
        </p:blipFill>
        <p:spPr>
          <a:xfrm>
            <a:off x="811914" y="2669731"/>
            <a:ext cx="4766062" cy="3578669"/>
          </a:xfrm>
        </p:spPr>
      </p:pic>
    </p:spTree>
    <p:extLst>
      <p:ext uri="{BB962C8B-B14F-4D97-AF65-F5344CB8AC3E}">
        <p14:creationId xmlns:p14="http://schemas.microsoft.com/office/powerpoint/2010/main" xmlns="" val="27850721"/>
      </p:ext>
    </p:extLst>
  </p:cSld>
  <p:clrMapOvr>
    <a:masterClrMapping/>
  </p:clrMapOvr>
  <mc:AlternateContent xmlns:mc="http://schemas.openxmlformats.org/markup-compatibility/2006">
    <mc:Choice xmlns:p14="http://schemas.microsoft.com/office/powerpoint/2010/main" xmlns="" Requires="p14">
      <p:transition spd="slow" p14:dur="2000" advTm="4371"/>
    </mc:Choice>
    <mc:Fallback>
      <p:transition spd="slow" advTm="437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EBE9BE6-D33D-355B-80CC-562E67DB8A38}"/>
              </a:ext>
            </a:extLst>
          </p:cNvPr>
          <p:cNvSpPr>
            <a:spLocks noGrp="1"/>
          </p:cNvSpPr>
          <p:nvPr>
            <p:ph type="title"/>
          </p:nvPr>
        </p:nvSpPr>
        <p:spPr/>
        <p:txBody>
          <a:bodyPr>
            <a:normAutofit/>
          </a:bodyPr>
          <a:lstStyle/>
          <a:p>
            <a:r>
              <a:rPr lang="el-GR" sz="3000" dirty="0">
                <a:solidFill>
                  <a:srgbClr val="0070C0"/>
                </a:solidFill>
              </a:rPr>
              <a:t>ΑΝΑΛΥΣΗ ΤΟΥ ΔΕΙΓΜΑΤΟΣ ΣΤΟ ΕΡΓΑΣΤΗΡΙΟ</a:t>
            </a:r>
          </a:p>
        </p:txBody>
      </p:sp>
      <p:pic>
        <p:nvPicPr>
          <p:cNvPr id="8" name="Θέση περιεχομένου 7">
            <a:extLst>
              <a:ext uri="{FF2B5EF4-FFF2-40B4-BE49-F238E27FC236}">
                <a16:creationId xmlns:a16="http://schemas.microsoft.com/office/drawing/2014/main" xmlns="" id="{293F5BEA-063D-9C9C-0010-60FC1A8E991E}"/>
              </a:ext>
            </a:extLst>
          </p:cNvPr>
          <p:cNvPicPr>
            <a:picLocks noGrp="1" noChangeAspect="1"/>
          </p:cNvPicPr>
          <p:nvPr>
            <p:ph sz="half" idx="1"/>
          </p:nvPr>
        </p:nvPicPr>
        <p:blipFill>
          <a:blip r:embed="rId2" cstate="email"/>
          <a:stretch>
            <a:fillRect/>
          </a:stretch>
        </p:blipFill>
        <p:spPr>
          <a:xfrm rot="5400000">
            <a:off x="173788" y="1953679"/>
            <a:ext cx="5488418" cy="4121061"/>
          </a:xfrm>
        </p:spPr>
      </p:pic>
      <p:pic>
        <p:nvPicPr>
          <p:cNvPr id="6" name="Θέση περιεχομένου 5">
            <a:extLst>
              <a:ext uri="{FF2B5EF4-FFF2-40B4-BE49-F238E27FC236}">
                <a16:creationId xmlns:a16="http://schemas.microsoft.com/office/drawing/2014/main" xmlns="" id="{90C715EF-7B24-662C-CFA0-0105B73CA2C6}"/>
              </a:ext>
            </a:extLst>
          </p:cNvPr>
          <p:cNvPicPr>
            <a:picLocks noGrp="1" noChangeAspect="1"/>
          </p:cNvPicPr>
          <p:nvPr>
            <p:ph sz="half" idx="2"/>
          </p:nvPr>
        </p:nvPicPr>
        <p:blipFill>
          <a:blip r:embed="rId3" cstate="email"/>
          <a:stretch>
            <a:fillRect/>
          </a:stretch>
        </p:blipFill>
        <p:spPr>
          <a:xfrm rot="5400000">
            <a:off x="5080711" y="2201741"/>
            <a:ext cx="4622469" cy="3470850"/>
          </a:xfrm>
        </p:spPr>
      </p:pic>
    </p:spTree>
    <p:extLst>
      <p:ext uri="{BB962C8B-B14F-4D97-AF65-F5344CB8AC3E}">
        <p14:creationId xmlns:p14="http://schemas.microsoft.com/office/powerpoint/2010/main" xmlns="" val="3587693544"/>
      </p:ext>
    </p:extLst>
  </p:cSld>
  <p:clrMapOvr>
    <a:masterClrMapping/>
  </p:clrMapOvr>
  <mc:AlternateContent xmlns:mc="http://schemas.openxmlformats.org/markup-compatibility/2006">
    <mc:Choice xmlns:p14="http://schemas.microsoft.com/office/powerpoint/2010/main" xmlns="" Requires="p14">
      <p:transition spd="slow" p14:dur="2000" advTm="5523"/>
    </mc:Choice>
    <mc:Fallback>
      <p:transition spd="slow" advTm="552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40C4E8C-3C82-D448-B85A-8BCE7B77B817}"/>
              </a:ext>
            </a:extLst>
          </p:cNvPr>
          <p:cNvSpPr>
            <a:spLocks noGrp="1"/>
          </p:cNvSpPr>
          <p:nvPr>
            <p:ph type="title"/>
          </p:nvPr>
        </p:nvSpPr>
        <p:spPr/>
        <p:txBody>
          <a:bodyPr>
            <a:normAutofit fontScale="90000"/>
          </a:bodyPr>
          <a:lstStyle/>
          <a:p>
            <a:r>
              <a:rPr lang="el-GR" dirty="0"/>
              <a:t>3. ΚΥΝΗΓΙ ΘΗΣΑΥΡΟΥ ΣΤΟ ΠΡΟΑΥΛΙΟ ΤΟΥ ΣΧΟΛΕΙΟΥ </a:t>
            </a:r>
            <a:br>
              <a:rPr lang="el-GR" dirty="0"/>
            </a:br>
            <a:r>
              <a:rPr lang="el-GR" dirty="0">
                <a:solidFill>
                  <a:srgbClr val="0070C0"/>
                </a:solidFill>
              </a:rPr>
              <a:t>Το πρόγραμμα έκλεισε με ένα διασκεδαστικό  κυνήγι θησαυρού στο προαύλιο του σχολείου μας!</a:t>
            </a:r>
          </a:p>
        </p:txBody>
      </p:sp>
      <p:pic>
        <p:nvPicPr>
          <p:cNvPr id="6" name="Θέση περιεχομένου 5">
            <a:extLst>
              <a:ext uri="{FF2B5EF4-FFF2-40B4-BE49-F238E27FC236}">
                <a16:creationId xmlns:a16="http://schemas.microsoft.com/office/drawing/2014/main" xmlns="" id="{E00F3F1D-802A-6FF9-3C91-C0AF85819B2E}"/>
              </a:ext>
            </a:extLst>
          </p:cNvPr>
          <p:cNvPicPr>
            <a:picLocks noGrp="1" noChangeAspect="1"/>
          </p:cNvPicPr>
          <p:nvPr>
            <p:ph sz="half" idx="1"/>
          </p:nvPr>
        </p:nvPicPr>
        <p:blipFill>
          <a:blip r:embed="rId2" cstate="email"/>
          <a:stretch>
            <a:fillRect/>
          </a:stretch>
        </p:blipFill>
        <p:spPr>
          <a:xfrm>
            <a:off x="6198636" y="2612571"/>
            <a:ext cx="5356054" cy="4033777"/>
          </a:xfrm>
        </p:spPr>
      </p:pic>
      <p:pic>
        <p:nvPicPr>
          <p:cNvPr id="8" name="Θέση περιεχομένου 7">
            <a:extLst>
              <a:ext uri="{FF2B5EF4-FFF2-40B4-BE49-F238E27FC236}">
                <a16:creationId xmlns:a16="http://schemas.microsoft.com/office/drawing/2014/main" xmlns="" id="{E8871F68-70A3-E585-2CA0-1AA5F75327F3}"/>
              </a:ext>
            </a:extLst>
          </p:cNvPr>
          <p:cNvPicPr>
            <a:picLocks noGrp="1" noChangeAspect="1"/>
          </p:cNvPicPr>
          <p:nvPr>
            <p:ph sz="half" idx="2"/>
          </p:nvPr>
        </p:nvPicPr>
        <p:blipFill>
          <a:blip r:embed="rId3" cstate="email"/>
          <a:stretch>
            <a:fillRect/>
          </a:stretch>
        </p:blipFill>
        <p:spPr>
          <a:xfrm>
            <a:off x="857200" y="3429000"/>
            <a:ext cx="4184650" cy="3151564"/>
          </a:xfrm>
        </p:spPr>
      </p:pic>
    </p:spTree>
    <p:extLst>
      <p:ext uri="{BB962C8B-B14F-4D97-AF65-F5344CB8AC3E}">
        <p14:creationId xmlns:p14="http://schemas.microsoft.com/office/powerpoint/2010/main" xmlns="" val="2668226956"/>
      </p:ext>
    </p:extLst>
  </p:cSld>
  <p:clrMapOvr>
    <a:masterClrMapping/>
  </p:clrMapOvr>
  <mc:AlternateContent xmlns:mc="http://schemas.openxmlformats.org/markup-compatibility/2006">
    <mc:Choice xmlns:p14="http://schemas.microsoft.com/office/powerpoint/2010/main" xmlns="" Requires="p14">
      <p:transition spd="slow" p14:dur="2000" advTm="18646"/>
    </mc:Choice>
    <mc:Fallback>
      <p:transition spd="slow" advTm="1864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CF2FADE-AD4D-039E-3554-159AB25BAEBC}"/>
              </a:ext>
            </a:extLst>
          </p:cNvPr>
          <p:cNvSpPr>
            <a:spLocks noGrp="1"/>
          </p:cNvSpPr>
          <p:nvPr>
            <p:ph type="title"/>
          </p:nvPr>
        </p:nvSpPr>
        <p:spPr>
          <a:xfrm>
            <a:off x="677333" y="609599"/>
            <a:ext cx="9854596" cy="6101444"/>
          </a:xfrm>
        </p:spPr>
        <p:txBody>
          <a:bodyPr>
            <a:normAutofit fontScale="90000"/>
          </a:bodyPr>
          <a:lstStyle/>
          <a:p>
            <a:pPr>
              <a:lnSpc>
                <a:spcPct val="115000"/>
              </a:lnSpc>
              <a:spcAft>
                <a:spcPts val="1000"/>
              </a:spcAft>
            </a:pPr>
            <a:r>
              <a:rPr lang="el-GR" b="1" dirty="0">
                <a:solidFill>
                  <a:srgbClr val="0070C0"/>
                </a:solidFill>
              </a:rPr>
              <a:t>ΒΑΣΙΚΟΙ ΣΤΟΧΟΙ ΤΟΥ ΠΡΟΓΡΑΜΜΑΤΟΣ:</a:t>
            </a:r>
            <a:br>
              <a:rPr lang="el-GR" b="1" dirty="0">
                <a:solidFill>
                  <a:srgbClr val="0070C0"/>
                </a:solidFill>
              </a:rPr>
            </a:br>
            <a: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Να γνωρίσουν </a:t>
            </a:r>
            <a:r>
              <a:rPr lang="el-GR" sz="3300" dirty="0">
                <a:solidFill>
                  <a:srgbClr val="0070C0"/>
                </a:solidFill>
                <a:latin typeface="Calibri" panose="020F0502020204030204" pitchFamily="34" charset="0"/>
                <a:ea typeface="Calibri" panose="020F0502020204030204" pitchFamily="34" charset="0"/>
                <a:cs typeface="Symbol" panose="05050102010706020507" pitchFamily="18" charset="2"/>
              </a:rPr>
              <a:t>οι μαθητές/</a:t>
            </a:r>
            <a:r>
              <a:rPr lang="el-GR" sz="3300" dirty="0" err="1">
                <a:solidFill>
                  <a:srgbClr val="0070C0"/>
                </a:solidFill>
                <a:latin typeface="Calibri" panose="020F0502020204030204" pitchFamily="34" charset="0"/>
                <a:ea typeface="Calibri" panose="020F0502020204030204" pitchFamily="34" charset="0"/>
                <a:cs typeface="Symbol" panose="05050102010706020507" pitchFamily="18" charset="2"/>
              </a:rPr>
              <a:t>τριες</a:t>
            </a:r>
            <a:r>
              <a:rPr lang="el-GR" sz="3300" dirty="0">
                <a:solidFill>
                  <a:srgbClr val="0070C0"/>
                </a:solidFill>
                <a:latin typeface="Calibri" panose="020F0502020204030204" pitchFamily="34" charset="0"/>
                <a:ea typeface="Calibri" panose="020F0502020204030204" pitchFamily="34" charset="0"/>
                <a:cs typeface="Symbol" panose="05050102010706020507" pitchFamily="18" charset="2"/>
              </a:rPr>
              <a:t> </a:t>
            </a:r>
            <a: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το </a:t>
            </a:r>
            <a:r>
              <a:rPr lang="el-GR" sz="3300" dirty="0" err="1">
                <a:solidFill>
                  <a:srgbClr val="0070C0"/>
                </a:solidFill>
                <a:effectLst/>
                <a:latin typeface="Calibri" panose="020F0502020204030204" pitchFamily="34" charset="0"/>
                <a:ea typeface="Calibri" panose="020F0502020204030204" pitchFamily="34" charset="0"/>
                <a:cs typeface="Symbol" panose="05050102010706020507" pitchFamily="18" charset="2"/>
              </a:rPr>
              <a:t>περιαστικό</a:t>
            </a:r>
            <a: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 φυσικό περιβάλλον και τα ιδιαίτερα χαρακτηριστικά του</a:t>
            </a:r>
            <a:b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br>
            <a: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
            </a:r>
            <a:b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br>
            <a: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Να κατανοήσουν την άρρηκτη σύνδεση του βουνού με την ποιότητα ζωής των κατοίκων του Λεκανοπεδίου της Αττικής και να αναζητήσουν τρόπους αρμονικής συνύπαρξης φύσης και ανθρώπου</a:t>
            </a:r>
            <a:b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br>
            <a: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
            </a:r>
            <a:b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br>
            <a: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Να αντιληφθούν βασικές έννοιες που συνάδουν με το βουνό, την πανίδα και τη χλωρίδα</a:t>
            </a:r>
            <a:r>
              <a:rPr lang="el-GR" sz="31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
            </a:r>
            <a:br>
              <a:rPr lang="el-GR" sz="31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br>
            <a:r>
              <a:rPr lang="el-GR" sz="31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
            </a:r>
            <a:br>
              <a:rPr lang="el-GR" sz="31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br>
            <a:r>
              <a:rPr lang="el-GR" sz="28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
            </a:r>
            <a:br>
              <a:rPr lang="el-GR" sz="28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br>
            <a:r>
              <a:rPr lang="el-GR" sz="1800" dirty="0">
                <a:effectLst/>
                <a:latin typeface="Calibri" panose="020F0502020204030204" pitchFamily="34" charset="0"/>
                <a:ea typeface="Calibri" panose="020F0502020204030204" pitchFamily="34" charset="0"/>
                <a:cs typeface="Symbol" panose="05050102010706020507" pitchFamily="18" charset="2"/>
              </a:rPr>
              <a:t/>
            </a:r>
            <a:br>
              <a:rPr lang="el-GR" sz="1800" dirty="0">
                <a:effectLst/>
                <a:latin typeface="Calibri" panose="020F0502020204030204" pitchFamily="34" charset="0"/>
                <a:ea typeface="Calibri" panose="020F0502020204030204" pitchFamily="34" charset="0"/>
                <a:cs typeface="Symbol" panose="05050102010706020507" pitchFamily="18" charset="2"/>
              </a:rPr>
            </a:br>
            <a:r>
              <a:rPr lang="el-GR" sz="1800" dirty="0">
                <a:effectLst/>
                <a:latin typeface="Calibri" panose="020F0502020204030204" pitchFamily="34" charset="0"/>
                <a:ea typeface="Calibri" panose="020F0502020204030204" pitchFamily="34" charset="0"/>
                <a:cs typeface="Symbol" panose="05050102010706020507" pitchFamily="18" charset="2"/>
              </a:rPr>
              <a:t/>
            </a:r>
            <a:br>
              <a:rPr lang="el-GR" sz="1800" dirty="0">
                <a:effectLst/>
                <a:latin typeface="Calibri" panose="020F0502020204030204" pitchFamily="34" charset="0"/>
                <a:ea typeface="Calibri" panose="020F0502020204030204" pitchFamily="34" charset="0"/>
                <a:cs typeface="Symbol" panose="05050102010706020507" pitchFamily="18" charset="2"/>
              </a:rPr>
            </a:br>
            <a:endParaRPr lang="el-GR" dirty="0">
              <a:solidFill>
                <a:srgbClr val="0070C0"/>
              </a:solidFill>
            </a:endParaRPr>
          </a:p>
        </p:txBody>
      </p:sp>
    </p:spTree>
    <p:extLst>
      <p:ext uri="{BB962C8B-B14F-4D97-AF65-F5344CB8AC3E}">
        <p14:creationId xmlns:p14="http://schemas.microsoft.com/office/powerpoint/2010/main" xmlns="" val="1402369420"/>
      </p:ext>
    </p:extLst>
  </p:cSld>
  <p:clrMapOvr>
    <a:masterClrMapping/>
  </p:clrMapOvr>
  <mc:AlternateContent xmlns:mc="http://schemas.openxmlformats.org/markup-compatibility/2006">
    <mc:Choice xmlns:p14="http://schemas.microsoft.com/office/powerpoint/2010/main" xmlns="" Requires="p14">
      <p:transition spd="slow" p14:dur="2000" advTm="6615"/>
    </mc:Choice>
    <mc:Fallback>
      <p:transition spd="slow" advTm="661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CF2FADE-AD4D-039E-3554-159AB25BAEBC}"/>
              </a:ext>
            </a:extLst>
          </p:cNvPr>
          <p:cNvSpPr>
            <a:spLocks noGrp="1"/>
          </p:cNvSpPr>
          <p:nvPr>
            <p:ph type="title"/>
          </p:nvPr>
        </p:nvSpPr>
        <p:spPr>
          <a:xfrm>
            <a:off x="244549" y="159488"/>
            <a:ext cx="10238395" cy="6371941"/>
          </a:xfrm>
        </p:spPr>
        <p:txBody>
          <a:bodyPr>
            <a:normAutofit fontScale="90000"/>
          </a:bodyPr>
          <a:lstStyle/>
          <a:p>
            <a:pPr>
              <a:lnSpc>
                <a:spcPct val="115000"/>
              </a:lnSpc>
              <a:spcAft>
                <a:spcPts val="1000"/>
              </a:spcAft>
            </a:pPr>
            <a:r>
              <a:rPr lang="el-GR" b="1" dirty="0">
                <a:solidFill>
                  <a:srgbClr val="0070C0"/>
                </a:solidFill>
              </a:rPr>
              <a:t>ΒΑΣΙΚΟΙ ΣΤΟΧΟΙ ΤΟΥ ΠΡΟΓΡΑΜΜΑΤΟΣ:</a:t>
            </a:r>
            <a:r>
              <a:rPr lang="el-GR" dirty="0">
                <a:solidFill>
                  <a:srgbClr val="0070C0"/>
                </a:solidFill>
              </a:rPr>
              <a:t/>
            </a:r>
            <a:br>
              <a:rPr lang="el-GR" dirty="0">
                <a:solidFill>
                  <a:srgbClr val="0070C0"/>
                </a:solidFill>
              </a:rPr>
            </a:br>
            <a: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Να συνειδητοποιήσουν τους κινδύνους της ανθρώπινης παρέμβασης για το περιβάλλον αλλά και για τον ίδιο τον άνθρωπο</a:t>
            </a:r>
            <a:b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br>
            <a: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
            </a:r>
            <a:b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br>
            <a: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Να θεωρούν τον Εθνικό Δρυμό της Πάρνηθας ως τόπο ψυχαγωγίας και στην μετέπειτα ενήλικη ζωή τους</a:t>
            </a:r>
            <a:b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br>
            <a: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
            </a:r>
            <a:b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br>
            <a: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Να καλλιεργήσουν οι μαθητές/</a:t>
            </a:r>
            <a:r>
              <a:rPr lang="el-GR" sz="3300" dirty="0" err="1">
                <a:solidFill>
                  <a:srgbClr val="0070C0"/>
                </a:solidFill>
                <a:effectLst/>
                <a:latin typeface="Calibri" panose="020F0502020204030204" pitchFamily="34" charset="0"/>
                <a:ea typeface="Calibri" panose="020F0502020204030204" pitchFamily="34" charset="0"/>
                <a:cs typeface="Symbol" panose="05050102010706020507" pitchFamily="18" charset="2"/>
              </a:rPr>
              <a:t>τριες</a:t>
            </a:r>
            <a: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 οικολογική συνείδηση</a:t>
            </a:r>
            <a:b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br>
            <a: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
            </a:r>
            <a:b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br>
            <a:r>
              <a:rPr lang="el-GR" sz="3300" dirty="0">
                <a:solidFill>
                  <a:srgbClr val="0070C0"/>
                </a:solidFill>
                <a:effectLst/>
                <a:latin typeface="Calibri" panose="020F0502020204030204" pitchFamily="34" charset="0"/>
                <a:ea typeface="Calibri" panose="020F0502020204030204" pitchFamily="34" charset="0"/>
                <a:cs typeface="Symbol" panose="05050102010706020507" pitchFamily="18" charset="2"/>
              </a:rPr>
              <a:t>Να μάθουν να συνεργάζονται, να οργανώνουν και να ταξινομούν πληροφορίες</a:t>
            </a:r>
            <a:r>
              <a:rPr lang="el-GR" sz="3100" dirty="0">
                <a:effectLst/>
                <a:latin typeface="Calibri" panose="020F0502020204030204" pitchFamily="34" charset="0"/>
                <a:ea typeface="Calibri" panose="020F0502020204030204" pitchFamily="34" charset="0"/>
                <a:cs typeface="Symbol" panose="05050102010706020507" pitchFamily="18" charset="2"/>
              </a:rPr>
              <a:t/>
            </a:r>
            <a:br>
              <a:rPr lang="el-GR" sz="3100" dirty="0">
                <a:effectLst/>
                <a:latin typeface="Calibri" panose="020F0502020204030204" pitchFamily="34" charset="0"/>
                <a:ea typeface="Calibri" panose="020F0502020204030204" pitchFamily="34" charset="0"/>
                <a:cs typeface="Symbol" panose="05050102010706020507" pitchFamily="18" charset="2"/>
              </a:rPr>
            </a:br>
            <a:endParaRPr lang="el-GR" sz="3100" dirty="0">
              <a:solidFill>
                <a:srgbClr val="0070C0"/>
              </a:solidFill>
            </a:endParaRPr>
          </a:p>
        </p:txBody>
      </p:sp>
    </p:spTree>
    <p:extLst>
      <p:ext uri="{BB962C8B-B14F-4D97-AF65-F5344CB8AC3E}">
        <p14:creationId xmlns:p14="http://schemas.microsoft.com/office/powerpoint/2010/main" xmlns="" val="3087298366"/>
      </p:ext>
    </p:extLst>
  </p:cSld>
  <p:clrMapOvr>
    <a:masterClrMapping/>
  </p:clrMapOvr>
  <mc:AlternateContent xmlns:mc="http://schemas.openxmlformats.org/markup-compatibility/2006">
    <mc:Choice xmlns:p14="http://schemas.microsoft.com/office/powerpoint/2010/main" xmlns="" Requires="p14">
      <p:transition spd="slow" p14:dur="2000" advTm="5655"/>
    </mc:Choice>
    <mc:Fallback>
      <p:transition spd="slow" advTm="565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D28C7FA-ED8C-9662-2FBF-F08CCE592B7E}"/>
              </a:ext>
            </a:extLst>
          </p:cNvPr>
          <p:cNvSpPr>
            <a:spLocks noGrp="1"/>
          </p:cNvSpPr>
          <p:nvPr>
            <p:ph type="title"/>
          </p:nvPr>
        </p:nvSpPr>
        <p:spPr>
          <a:xfrm>
            <a:off x="677333" y="609600"/>
            <a:ext cx="9528023" cy="6248400"/>
          </a:xfrm>
        </p:spPr>
        <p:txBody>
          <a:bodyPr>
            <a:normAutofit fontScale="90000"/>
          </a:bodyPr>
          <a:lstStyle/>
          <a:p>
            <a:r>
              <a:rPr lang="el-GR" b="1" dirty="0">
                <a:solidFill>
                  <a:srgbClr val="0070C0"/>
                </a:solidFill>
              </a:rPr>
              <a:t>ΠΩΣ ΕΡΓΑΣΤΗΚΑΜΕ:</a:t>
            </a:r>
            <a:br>
              <a:rPr lang="el-GR" b="1" dirty="0">
                <a:solidFill>
                  <a:srgbClr val="0070C0"/>
                </a:solidFill>
              </a:rPr>
            </a:br>
            <a:r>
              <a:rPr lang="el-GR" dirty="0">
                <a:solidFill>
                  <a:srgbClr val="0070C0"/>
                </a:solidFill>
              </a:rPr>
              <a:t/>
            </a:r>
            <a:br>
              <a:rPr lang="el-GR" dirty="0">
                <a:solidFill>
                  <a:srgbClr val="0070C0"/>
                </a:solidFill>
              </a:rPr>
            </a:br>
            <a:r>
              <a:rPr lang="el-GR" dirty="0">
                <a:solidFill>
                  <a:srgbClr val="0070C0"/>
                </a:solidFill>
              </a:rPr>
              <a:t>Ξεκινήσαμε με παιχνίδια γνωριμίας-δημιουργία ομάδων εργασίας</a:t>
            </a:r>
            <a:br>
              <a:rPr lang="el-GR" dirty="0">
                <a:solidFill>
                  <a:srgbClr val="0070C0"/>
                </a:solidFill>
              </a:rPr>
            </a:br>
            <a:r>
              <a:rPr lang="el-GR" dirty="0">
                <a:solidFill>
                  <a:srgbClr val="0070C0"/>
                </a:solidFill>
              </a:rPr>
              <a:t/>
            </a:r>
            <a:br>
              <a:rPr lang="el-GR" dirty="0">
                <a:solidFill>
                  <a:srgbClr val="0070C0"/>
                </a:solidFill>
              </a:rPr>
            </a:br>
            <a:r>
              <a:rPr lang="el-GR" dirty="0">
                <a:solidFill>
                  <a:srgbClr val="0070C0"/>
                </a:solidFill>
              </a:rPr>
              <a:t>Ανάθεση εργασιών με επιλογή θέματος από μια ενδεικτική λίστα θεμάτων</a:t>
            </a:r>
            <a:br>
              <a:rPr lang="el-GR" dirty="0">
                <a:solidFill>
                  <a:srgbClr val="0070C0"/>
                </a:solidFill>
              </a:rPr>
            </a:br>
            <a:r>
              <a:rPr lang="el-GR" dirty="0"/>
              <a:t/>
            </a:r>
            <a:br>
              <a:rPr lang="el-GR" dirty="0"/>
            </a:br>
            <a:r>
              <a:rPr lang="el-GR" dirty="0"/>
              <a:t/>
            </a:r>
            <a:br>
              <a:rPr lang="el-GR" dirty="0"/>
            </a:br>
            <a:r>
              <a:rPr lang="el-GR" dirty="0"/>
              <a:t/>
            </a:r>
            <a:br>
              <a:rPr lang="el-GR" dirty="0"/>
            </a:br>
            <a:r>
              <a:rPr lang="el-GR" dirty="0"/>
              <a:t/>
            </a:r>
            <a:br>
              <a:rPr lang="el-GR" dirty="0"/>
            </a:br>
            <a:endParaRPr lang="el-GR" dirty="0"/>
          </a:p>
        </p:txBody>
      </p:sp>
    </p:spTree>
    <p:extLst>
      <p:ext uri="{BB962C8B-B14F-4D97-AF65-F5344CB8AC3E}">
        <p14:creationId xmlns:p14="http://schemas.microsoft.com/office/powerpoint/2010/main" xmlns="" val="3193549207"/>
      </p:ext>
    </p:extLst>
  </p:cSld>
  <p:clrMapOvr>
    <a:masterClrMapping/>
  </p:clrMapOvr>
  <mc:AlternateContent xmlns:mc="http://schemas.openxmlformats.org/markup-compatibility/2006">
    <mc:Choice xmlns:p14="http://schemas.microsoft.com/office/powerpoint/2010/main" xmlns="" Requires="p14">
      <p:transition spd="slow" p14:dur="2000" advTm="5708"/>
    </mc:Choice>
    <mc:Fallback>
      <p:transition spd="slow" advTm="570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24D15B1-2E1B-4C57-4305-31C64C682E65}"/>
              </a:ext>
            </a:extLst>
          </p:cNvPr>
          <p:cNvSpPr>
            <a:spLocks noGrp="1"/>
          </p:cNvSpPr>
          <p:nvPr>
            <p:ph type="title"/>
          </p:nvPr>
        </p:nvSpPr>
        <p:spPr>
          <a:xfrm>
            <a:off x="567560" y="1498603"/>
            <a:ext cx="5528440" cy="3325645"/>
          </a:xfrm>
        </p:spPr>
        <p:txBody>
          <a:bodyPr>
            <a:normAutofit/>
          </a:bodyPr>
          <a:lstStyle/>
          <a:p>
            <a:r>
              <a:rPr lang="el-GR" sz="3200" b="1" dirty="0">
                <a:solidFill>
                  <a:srgbClr val="0070C0"/>
                </a:solidFill>
              </a:rPr>
              <a:t>ΠΩΣ ΕΡΓΑΣΤΗΚΑΜΕ:</a:t>
            </a:r>
            <a:r>
              <a:rPr lang="el-GR" sz="3200" dirty="0">
                <a:solidFill>
                  <a:srgbClr val="0070C0"/>
                </a:solidFill>
              </a:rPr>
              <a:t/>
            </a:r>
            <a:br>
              <a:rPr lang="el-GR" sz="3200" dirty="0">
                <a:solidFill>
                  <a:srgbClr val="0070C0"/>
                </a:solidFill>
              </a:rPr>
            </a:br>
            <a:r>
              <a:rPr lang="el-GR" dirty="0">
                <a:solidFill>
                  <a:srgbClr val="0070C0"/>
                </a:solidFill>
              </a:rPr>
              <a:t/>
            </a:r>
            <a:br>
              <a:rPr lang="el-GR" dirty="0">
                <a:solidFill>
                  <a:srgbClr val="0070C0"/>
                </a:solidFill>
              </a:rPr>
            </a:br>
            <a:r>
              <a:rPr lang="el-GR" sz="3000" dirty="0">
                <a:solidFill>
                  <a:srgbClr val="0070C0"/>
                </a:solidFill>
              </a:rPr>
              <a:t>Παρουσίαση του θέματος της κάθε ομάδας </a:t>
            </a:r>
            <a:br>
              <a:rPr lang="el-GR" sz="3000" dirty="0">
                <a:solidFill>
                  <a:srgbClr val="0070C0"/>
                </a:solidFill>
              </a:rPr>
            </a:br>
            <a:r>
              <a:rPr lang="el-GR" sz="3000" dirty="0">
                <a:solidFill>
                  <a:srgbClr val="0070C0"/>
                </a:solidFill>
              </a:rPr>
              <a:t/>
            </a:r>
            <a:br>
              <a:rPr lang="el-GR" sz="3000" dirty="0">
                <a:solidFill>
                  <a:srgbClr val="0070C0"/>
                </a:solidFill>
              </a:rPr>
            </a:br>
            <a:r>
              <a:rPr lang="en-US" sz="3000" dirty="0">
                <a:solidFill>
                  <a:srgbClr val="0070C0"/>
                </a:solidFill>
              </a:rPr>
              <a:t>Quiz </a:t>
            </a:r>
            <a:r>
              <a:rPr lang="el-GR" sz="3000" dirty="0">
                <a:solidFill>
                  <a:srgbClr val="0070C0"/>
                </a:solidFill>
              </a:rPr>
              <a:t>σχετικό με το θέμα της παρουσίασης</a:t>
            </a:r>
            <a:endParaRPr lang="el-GR" sz="3000" dirty="0"/>
          </a:p>
        </p:txBody>
      </p:sp>
      <p:pic>
        <p:nvPicPr>
          <p:cNvPr id="5" name="Θέση περιεχομένου 4">
            <a:extLst>
              <a:ext uri="{FF2B5EF4-FFF2-40B4-BE49-F238E27FC236}">
                <a16:creationId xmlns:a16="http://schemas.microsoft.com/office/drawing/2014/main" xmlns="" id="{C56EAB21-DBDD-3B8A-C044-899575AB2EC9}"/>
              </a:ext>
            </a:extLst>
          </p:cNvPr>
          <p:cNvPicPr>
            <a:picLocks noGrp="1" noChangeAspect="1"/>
          </p:cNvPicPr>
          <p:nvPr>
            <p:ph idx="1"/>
          </p:nvPr>
        </p:nvPicPr>
        <p:blipFill>
          <a:blip r:embed="rId2" cstate="email"/>
          <a:stretch>
            <a:fillRect/>
          </a:stretch>
        </p:blipFill>
        <p:spPr>
          <a:xfrm rot="5400000">
            <a:off x="5546313" y="1007175"/>
            <a:ext cx="6450760" cy="4843649"/>
          </a:xfrm>
          <a:prstGeom prst="rect">
            <a:avLst/>
          </a:prstGeom>
        </p:spPr>
      </p:pic>
    </p:spTree>
    <p:extLst>
      <p:ext uri="{BB962C8B-B14F-4D97-AF65-F5344CB8AC3E}">
        <p14:creationId xmlns:p14="http://schemas.microsoft.com/office/powerpoint/2010/main" xmlns="" val="3905305919"/>
      </p:ext>
    </p:extLst>
  </p:cSld>
  <p:clrMapOvr>
    <a:masterClrMapping/>
  </p:clrMapOvr>
  <mc:AlternateContent xmlns:mc="http://schemas.openxmlformats.org/markup-compatibility/2006">
    <mc:Choice xmlns:p14="http://schemas.microsoft.com/office/powerpoint/2010/main" xmlns="" Requires="p14">
      <p:transition spd="slow" p14:dur="2000" advTm="4814"/>
    </mc:Choice>
    <mc:Fallback>
      <p:transition spd="slow" advTm="481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86CE119-9996-2356-9979-B646161CE87A}"/>
              </a:ext>
            </a:extLst>
          </p:cNvPr>
          <p:cNvSpPr>
            <a:spLocks noGrp="1"/>
          </p:cNvSpPr>
          <p:nvPr>
            <p:ph type="title"/>
          </p:nvPr>
        </p:nvSpPr>
        <p:spPr>
          <a:xfrm>
            <a:off x="519289" y="428978"/>
            <a:ext cx="10239022" cy="1512711"/>
          </a:xfrm>
        </p:spPr>
        <p:txBody>
          <a:bodyPr>
            <a:normAutofit/>
          </a:bodyPr>
          <a:lstStyle/>
          <a:p>
            <a:r>
              <a:rPr lang="el-GR" b="1" dirty="0">
                <a:solidFill>
                  <a:srgbClr val="0070C0"/>
                </a:solidFill>
              </a:rPr>
              <a:t>ΔΡΑΣΕΙΣ ΣΤΟ ΠΛΑΙΣΙΟ ΤΟΥ ΠΡΟΓΡΑΜΜΑΤΟΣ</a:t>
            </a:r>
          </a:p>
        </p:txBody>
      </p:sp>
      <p:sp>
        <p:nvSpPr>
          <p:cNvPr id="3" name="Θέση κειμένου 2">
            <a:extLst>
              <a:ext uri="{FF2B5EF4-FFF2-40B4-BE49-F238E27FC236}">
                <a16:creationId xmlns:a16="http://schemas.microsoft.com/office/drawing/2014/main" xmlns="" id="{CB3553AD-AE94-B1A5-BA90-372E6323D519}"/>
              </a:ext>
            </a:extLst>
          </p:cNvPr>
          <p:cNvSpPr>
            <a:spLocks noGrp="1"/>
          </p:cNvSpPr>
          <p:nvPr>
            <p:ph type="body" idx="1"/>
          </p:nvPr>
        </p:nvSpPr>
        <p:spPr>
          <a:xfrm>
            <a:off x="318977" y="2179673"/>
            <a:ext cx="11057860" cy="3593805"/>
          </a:xfrm>
        </p:spPr>
        <p:txBody>
          <a:bodyPr>
            <a:normAutofit/>
          </a:bodyPr>
          <a:lstStyle/>
          <a:p>
            <a:pPr marL="457200" indent="-457200">
              <a:buFont typeface="Arial" panose="020B0604020202020204" pitchFamily="34" charset="0"/>
              <a:buChar char="•"/>
            </a:pPr>
            <a:r>
              <a:rPr lang="el-GR" sz="3200" dirty="0">
                <a:solidFill>
                  <a:schemeClr val="accent1"/>
                </a:solidFill>
              </a:rPr>
              <a:t>ΠΕΖΟΠΟΡΙΑ ΣΤΗΝ ΠΑΡΝΗΘΑ</a:t>
            </a:r>
          </a:p>
          <a:p>
            <a:pPr marL="457200" indent="-457200">
              <a:buFont typeface="Arial" panose="020B0604020202020204" pitchFamily="34" charset="0"/>
              <a:buChar char="•"/>
            </a:pPr>
            <a:r>
              <a:rPr lang="el-GR" sz="3200" dirty="0">
                <a:solidFill>
                  <a:schemeClr val="accent1"/>
                </a:solidFill>
              </a:rPr>
              <a:t>ΕΠΙΣΚΕΨΗ ΣΤΟ ΚΕΠΕΑ ΤΟΥ ΜΗΤΡ. ΠΑΡΚΟΥ «Α. ΤΡΙΤΣΗ» </a:t>
            </a:r>
          </a:p>
          <a:p>
            <a:pPr marL="457200" indent="-457200">
              <a:buFont typeface="Arial" panose="020B0604020202020204" pitchFamily="34" charset="0"/>
              <a:buChar char="•"/>
            </a:pPr>
            <a:r>
              <a:rPr lang="el-GR" sz="3200" dirty="0">
                <a:solidFill>
                  <a:schemeClr val="accent1"/>
                </a:solidFill>
              </a:rPr>
              <a:t>ΚΥΝΗΓΙ ΘΥΣΑΥΡΟΥ ΣΤΟ ΠΡΟΑΥΛΙΟ ΤΟΥ ΣΧΟΛΕΙΟΥ</a:t>
            </a:r>
          </a:p>
          <a:p>
            <a:pPr marL="514350" indent="-514350">
              <a:buAutoNum type="arabicPeriod"/>
            </a:pPr>
            <a:endParaRPr lang="el-GR" sz="2800" dirty="0">
              <a:solidFill>
                <a:srgbClr val="0070C0"/>
              </a:solidFill>
            </a:endParaRPr>
          </a:p>
          <a:p>
            <a:pPr marL="514350" indent="-514350">
              <a:buAutoNum type="arabicPeriod"/>
            </a:pPr>
            <a:endParaRPr lang="el-GR" sz="3200" dirty="0">
              <a:solidFill>
                <a:srgbClr val="0070C0"/>
              </a:solidFill>
            </a:endParaRPr>
          </a:p>
        </p:txBody>
      </p:sp>
    </p:spTree>
    <p:extLst>
      <p:ext uri="{BB962C8B-B14F-4D97-AF65-F5344CB8AC3E}">
        <p14:creationId xmlns:p14="http://schemas.microsoft.com/office/powerpoint/2010/main" xmlns="" val="1640354280"/>
      </p:ext>
    </p:extLst>
  </p:cSld>
  <p:clrMapOvr>
    <a:masterClrMapping/>
  </p:clrMapOvr>
  <mc:AlternateContent xmlns:mc="http://schemas.openxmlformats.org/markup-compatibility/2006">
    <mc:Choice xmlns:p14="http://schemas.microsoft.com/office/powerpoint/2010/main" xmlns="" Requires="p14">
      <p:transition spd="slow" p14:dur="2000" advTm="5427"/>
    </mc:Choice>
    <mc:Fallback>
      <p:transition spd="slow" advTm="542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xmlns="" id="{CB3553AD-AE94-B1A5-BA90-372E6323D519}"/>
              </a:ext>
            </a:extLst>
          </p:cNvPr>
          <p:cNvSpPr>
            <a:spLocks noGrp="1"/>
          </p:cNvSpPr>
          <p:nvPr>
            <p:ph type="body" idx="1"/>
          </p:nvPr>
        </p:nvSpPr>
        <p:spPr>
          <a:xfrm>
            <a:off x="520995" y="478465"/>
            <a:ext cx="9729316" cy="3179135"/>
          </a:xfrm>
        </p:spPr>
        <p:txBody>
          <a:bodyPr>
            <a:normAutofit/>
          </a:bodyPr>
          <a:lstStyle/>
          <a:p>
            <a:r>
              <a:rPr lang="el-GR" sz="3200" b="1" dirty="0">
                <a:solidFill>
                  <a:schemeClr val="accent1"/>
                </a:solidFill>
              </a:rPr>
              <a:t>1. ΕΠΙΣΚΕΨΗ ΣΤΗΝ ΠΑΡΝΗΘΑ</a:t>
            </a:r>
            <a:r>
              <a:rPr lang="el-GR" sz="3200" dirty="0">
                <a:solidFill>
                  <a:schemeClr val="accent1"/>
                </a:solidFill>
              </a:rPr>
              <a:t> </a:t>
            </a:r>
            <a:endParaRPr lang="el-GR" sz="3200" b="1" dirty="0">
              <a:solidFill>
                <a:schemeClr val="accent1"/>
              </a:solidFill>
            </a:endParaRPr>
          </a:p>
          <a:p>
            <a:r>
              <a:rPr lang="el-GR" sz="2800" dirty="0">
                <a:solidFill>
                  <a:srgbClr val="0070C0"/>
                </a:solidFill>
              </a:rPr>
              <a:t>ΞΕΝΑΓΗΣΗ ΑΠΟ ΤΟΝ ΦΟΡΕΑ ΔΙΑΧΕΙΡΗΣΗΣ ΕΘΝΙΚΟΥ ΔΡΥΜΟΥ ΠΑΡΝΗΘΑΣ</a:t>
            </a:r>
          </a:p>
        </p:txBody>
      </p:sp>
      <p:pic>
        <p:nvPicPr>
          <p:cNvPr id="5" name="Εικόνα 4">
            <a:extLst>
              <a:ext uri="{FF2B5EF4-FFF2-40B4-BE49-F238E27FC236}">
                <a16:creationId xmlns:a16="http://schemas.microsoft.com/office/drawing/2014/main" xmlns="" id="{61DC5855-1066-5B45-F4A6-8EA888E4F047}"/>
              </a:ext>
            </a:extLst>
          </p:cNvPr>
          <p:cNvPicPr>
            <a:picLocks noChangeAspect="1"/>
          </p:cNvPicPr>
          <p:nvPr/>
        </p:nvPicPr>
        <p:blipFill>
          <a:blip r:embed="rId2" cstate="email"/>
          <a:stretch>
            <a:fillRect/>
          </a:stretch>
        </p:blipFill>
        <p:spPr>
          <a:xfrm>
            <a:off x="782696" y="2441091"/>
            <a:ext cx="4933680" cy="3704528"/>
          </a:xfrm>
          <a:prstGeom prst="rect">
            <a:avLst/>
          </a:prstGeom>
        </p:spPr>
      </p:pic>
      <p:pic>
        <p:nvPicPr>
          <p:cNvPr id="7" name="Εικόνα 6">
            <a:extLst>
              <a:ext uri="{FF2B5EF4-FFF2-40B4-BE49-F238E27FC236}">
                <a16:creationId xmlns:a16="http://schemas.microsoft.com/office/drawing/2014/main" xmlns="" id="{96B871A2-813F-AB5E-9468-66CB92F194A8}"/>
              </a:ext>
            </a:extLst>
          </p:cNvPr>
          <p:cNvPicPr>
            <a:picLocks noChangeAspect="1"/>
          </p:cNvPicPr>
          <p:nvPr/>
        </p:nvPicPr>
        <p:blipFill>
          <a:blip r:embed="rId3" cstate="email"/>
          <a:stretch>
            <a:fillRect/>
          </a:stretch>
        </p:blipFill>
        <p:spPr>
          <a:xfrm>
            <a:off x="6737325" y="1805336"/>
            <a:ext cx="4933680" cy="3704528"/>
          </a:xfrm>
          <a:prstGeom prst="rect">
            <a:avLst/>
          </a:prstGeom>
        </p:spPr>
      </p:pic>
    </p:spTree>
    <p:extLst>
      <p:ext uri="{BB962C8B-B14F-4D97-AF65-F5344CB8AC3E}">
        <p14:creationId xmlns:p14="http://schemas.microsoft.com/office/powerpoint/2010/main" xmlns="" val="3779097736"/>
      </p:ext>
    </p:extLst>
  </p:cSld>
  <p:clrMapOvr>
    <a:masterClrMapping/>
  </p:clrMapOvr>
  <mc:AlternateContent xmlns:mc="http://schemas.openxmlformats.org/markup-compatibility/2006">
    <mc:Choice xmlns:p14="http://schemas.microsoft.com/office/powerpoint/2010/main" xmlns="" Requires="p14">
      <p:transition spd="slow" p14:dur="2000" advTm="5584"/>
    </mc:Choice>
    <mc:Fallback>
      <p:transition spd="slow" advTm="558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4D9361B-0C97-8E36-A1CC-108BAA8EE3B4}"/>
              </a:ext>
            </a:extLst>
          </p:cNvPr>
          <p:cNvSpPr>
            <a:spLocks noGrp="1"/>
          </p:cNvSpPr>
          <p:nvPr>
            <p:ph type="title"/>
          </p:nvPr>
        </p:nvSpPr>
        <p:spPr/>
        <p:txBody>
          <a:bodyPr>
            <a:normAutofit/>
          </a:bodyPr>
          <a:lstStyle/>
          <a:p>
            <a:r>
              <a:rPr lang="el-GR" sz="3000" dirty="0">
                <a:solidFill>
                  <a:srgbClr val="0070C0"/>
                </a:solidFill>
              </a:rPr>
              <a:t>ΠΕΖΟΠΟΡΙΑ ΣΤΟ ΜΟΝΟΠΑΤΙ …..</a:t>
            </a:r>
          </a:p>
        </p:txBody>
      </p:sp>
      <p:pic>
        <p:nvPicPr>
          <p:cNvPr id="7" name="Θέση περιεχομένου 6">
            <a:extLst>
              <a:ext uri="{FF2B5EF4-FFF2-40B4-BE49-F238E27FC236}">
                <a16:creationId xmlns:a16="http://schemas.microsoft.com/office/drawing/2014/main" xmlns="" id="{C120A0B3-4EA0-913C-6ED6-6548EB5BB43A}"/>
              </a:ext>
            </a:extLst>
          </p:cNvPr>
          <p:cNvPicPr>
            <a:picLocks noGrp="1" noChangeAspect="1"/>
          </p:cNvPicPr>
          <p:nvPr>
            <p:ph sz="half" idx="2"/>
          </p:nvPr>
        </p:nvPicPr>
        <p:blipFill>
          <a:blip r:embed="rId2" cstate="email"/>
          <a:stretch>
            <a:fillRect/>
          </a:stretch>
        </p:blipFill>
        <p:spPr>
          <a:xfrm>
            <a:off x="432464" y="1741186"/>
            <a:ext cx="5145856" cy="3863843"/>
          </a:xfrm>
        </p:spPr>
      </p:pic>
      <p:pic>
        <p:nvPicPr>
          <p:cNvPr id="5" name="Θέση περιεχομένου 4">
            <a:extLst>
              <a:ext uri="{FF2B5EF4-FFF2-40B4-BE49-F238E27FC236}">
                <a16:creationId xmlns:a16="http://schemas.microsoft.com/office/drawing/2014/main" xmlns="" id="{B44E3658-4AAE-2C4E-414F-AE4E3EAA3F53}"/>
              </a:ext>
            </a:extLst>
          </p:cNvPr>
          <p:cNvPicPr>
            <a:picLocks noGrp="1" noChangeAspect="1"/>
          </p:cNvPicPr>
          <p:nvPr>
            <p:ph sz="half" idx="1"/>
          </p:nvPr>
        </p:nvPicPr>
        <p:blipFill>
          <a:blip r:embed="rId3" cstate="email"/>
          <a:stretch>
            <a:fillRect/>
          </a:stretch>
        </p:blipFill>
        <p:spPr>
          <a:xfrm>
            <a:off x="5978986" y="1839559"/>
            <a:ext cx="5871682" cy="4408841"/>
          </a:xfrm>
          <a:prstGeom prst="rect">
            <a:avLst/>
          </a:prstGeom>
        </p:spPr>
      </p:pic>
    </p:spTree>
    <p:extLst>
      <p:ext uri="{BB962C8B-B14F-4D97-AF65-F5344CB8AC3E}">
        <p14:creationId xmlns:p14="http://schemas.microsoft.com/office/powerpoint/2010/main" xmlns="" val="2097573394"/>
      </p:ext>
    </p:extLst>
  </p:cSld>
  <p:clrMapOvr>
    <a:masterClrMapping/>
  </p:clrMapOvr>
  <mc:AlternateContent xmlns:mc="http://schemas.openxmlformats.org/markup-compatibility/2006">
    <mc:Choice xmlns:p14="http://schemas.microsoft.com/office/powerpoint/2010/main" xmlns="" Requires="p14">
      <p:transition spd="slow" p14:dur="2000" advTm="5595"/>
    </mc:Choice>
    <mc:Fallback>
      <p:transition spd="slow" advTm="559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xmlns="" id="{CB3553AD-AE94-B1A5-BA90-372E6323D519}"/>
              </a:ext>
            </a:extLst>
          </p:cNvPr>
          <p:cNvSpPr>
            <a:spLocks noGrp="1"/>
          </p:cNvSpPr>
          <p:nvPr>
            <p:ph type="body" idx="1"/>
          </p:nvPr>
        </p:nvSpPr>
        <p:spPr>
          <a:xfrm>
            <a:off x="106325" y="361506"/>
            <a:ext cx="9647275" cy="1093667"/>
          </a:xfrm>
        </p:spPr>
        <p:txBody>
          <a:bodyPr>
            <a:normAutofit/>
          </a:bodyPr>
          <a:lstStyle/>
          <a:p>
            <a:r>
              <a:rPr lang="el-GR" sz="2800" dirty="0">
                <a:solidFill>
                  <a:srgbClr val="0070C0"/>
                </a:solidFill>
              </a:rPr>
              <a:t>ΠΑΡΑΤΗΡΗΣΗ ΤΗΣ ΧΛΩΡΙΔΑΣ ΚΑΙ ΠΑΝΙΔΑΣ </a:t>
            </a:r>
          </a:p>
          <a:p>
            <a:r>
              <a:rPr lang="el-GR" sz="2800" dirty="0"/>
              <a:t> </a:t>
            </a:r>
          </a:p>
        </p:txBody>
      </p:sp>
      <p:pic>
        <p:nvPicPr>
          <p:cNvPr id="9" name="Εικόνα 8">
            <a:extLst>
              <a:ext uri="{FF2B5EF4-FFF2-40B4-BE49-F238E27FC236}">
                <a16:creationId xmlns:a16="http://schemas.microsoft.com/office/drawing/2014/main" xmlns="" id="{22064847-6525-930E-A780-230298FD5783}"/>
              </a:ext>
            </a:extLst>
          </p:cNvPr>
          <p:cNvPicPr>
            <a:picLocks noChangeAspect="1"/>
          </p:cNvPicPr>
          <p:nvPr/>
        </p:nvPicPr>
        <p:blipFill>
          <a:blip r:embed="rId2" cstate="email"/>
          <a:stretch>
            <a:fillRect/>
          </a:stretch>
        </p:blipFill>
        <p:spPr>
          <a:xfrm rot="5400000">
            <a:off x="6157877" y="967597"/>
            <a:ext cx="6556180" cy="4922807"/>
          </a:xfrm>
          <a:prstGeom prst="rect">
            <a:avLst/>
          </a:prstGeom>
        </p:spPr>
      </p:pic>
      <p:pic>
        <p:nvPicPr>
          <p:cNvPr id="11" name="Εικόνα 10">
            <a:extLst>
              <a:ext uri="{FF2B5EF4-FFF2-40B4-BE49-F238E27FC236}">
                <a16:creationId xmlns:a16="http://schemas.microsoft.com/office/drawing/2014/main" xmlns="" id="{38A57AF0-3592-A486-24FA-5EEACE411786}"/>
              </a:ext>
            </a:extLst>
          </p:cNvPr>
          <p:cNvPicPr>
            <a:picLocks noChangeAspect="1"/>
          </p:cNvPicPr>
          <p:nvPr/>
        </p:nvPicPr>
        <p:blipFill>
          <a:blip r:embed="rId3" cstate="email"/>
          <a:stretch>
            <a:fillRect/>
          </a:stretch>
        </p:blipFill>
        <p:spPr>
          <a:xfrm>
            <a:off x="481781" y="1631245"/>
            <a:ext cx="5961184" cy="4476045"/>
          </a:xfrm>
          <a:prstGeom prst="rect">
            <a:avLst/>
          </a:prstGeom>
        </p:spPr>
      </p:pic>
    </p:spTree>
    <p:extLst>
      <p:ext uri="{BB962C8B-B14F-4D97-AF65-F5344CB8AC3E}">
        <p14:creationId xmlns:p14="http://schemas.microsoft.com/office/powerpoint/2010/main" xmlns="" val="2780947661"/>
      </p:ext>
    </p:extLst>
  </p:cSld>
  <p:clrMapOvr>
    <a:masterClrMapping/>
  </p:clrMapOvr>
  <mc:AlternateContent xmlns:mc="http://schemas.openxmlformats.org/markup-compatibility/2006">
    <mc:Choice xmlns:p14="http://schemas.microsoft.com/office/powerpoint/2010/main" xmlns="" Requires="p14">
      <p:transition spd="slow" p14:dur="2000" advTm="4642"/>
    </mc:Choice>
    <mc:Fallback>
      <p:transition spd="slow" advTm="464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3.4"/>
</p:tagLst>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1495</TotalTime>
  <Words>152</Words>
  <Application>Microsoft Office PowerPoint</Application>
  <PresentationFormat>Προσαρμογή</PresentationFormat>
  <Paragraphs>27</Paragraphs>
  <Slides>19</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Όψη</vt:lpstr>
      <vt:lpstr>2ο  ΓΕΛ ΑΓΙΩΝ ΑΝΑΡΓΥΡΩΝ</vt:lpstr>
      <vt:lpstr>ΒΑΣΙΚΟΙ ΣΤΟΧΟΙ ΤΟΥ ΠΡΟΓΡΑΜΜΑΤΟΣ: Να γνωρίσουν οι μαθητές/τριες το περιαστικό φυσικό περιβάλλον και τα ιδιαίτερα χαρακτηριστικά του  Να κατανοήσουν την άρρηκτη σύνδεση του βουνού με την ποιότητα ζωής των κατοίκων του Λεκανοπεδίου της Αττικής και να αναζητήσουν τρόπους αρμονικής συνύπαρξης φύσης και ανθρώπου  Να αντιληφθούν βασικές έννοιες που συνάδουν με το βουνό, την πανίδα και τη χλωρίδα     </vt:lpstr>
      <vt:lpstr>ΒΑΣΙΚΟΙ ΣΤΟΧΟΙ ΤΟΥ ΠΡΟΓΡΑΜΜΑΤΟΣ: Να συνειδητοποιήσουν τους κινδύνους της ανθρώπινης παρέμβασης για το περιβάλλον αλλά και για τον ίδιο τον άνθρωπο  Να θεωρούν τον Εθνικό Δρυμό της Πάρνηθας ως τόπο ψυχαγωγίας και στην μετέπειτα ενήλικη ζωή τους  Να καλλιεργήσουν οι μαθητές/τριες οικολογική συνείδηση  Να μάθουν να συνεργάζονται, να οργανώνουν και να ταξινομούν πληροφορίες </vt:lpstr>
      <vt:lpstr>ΠΩΣ ΕΡΓΑΣΤΗΚΑΜΕ:  Ξεκινήσαμε με παιχνίδια γνωριμίας-δημιουργία ομάδων εργασίας  Ανάθεση εργασιών με επιλογή θέματος από μια ενδεικτική λίστα θεμάτων     </vt:lpstr>
      <vt:lpstr>ΠΩΣ ΕΡΓΑΣΤΗΚΑΜΕ:  Παρουσίαση του θέματος της κάθε ομάδας   Quiz σχετικό με το θέμα της παρουσίασης</vt:lpstr>
      <vt:lpstr>ΔΡΑΣΕΙΣ ΣΤΟ ΠΛΑΙΣΙΟ ΤΟΥ ΠΡΟΓΡΑΜΜΑΤΟΣ</vt:lpstr>
      <vt:lpstr>Διαφάνεια 7</vt:lpstr>
      <vt:lpstr>ΠΕΖΟΠΟΡΙΑ ΣΤΟ ΜΟΝΟΠΑΤΙ …..</vt:lpstr>
      <vt:lpstr>Διαφάνεια 9</vt:lpstr>
      <vt:lpstr>ΚΑΤΑΓΡΑΦΗ ΤΗΣ ΑΝΘΡΩΠΙΝΗΣ ΠΑΡΟΥΣΙΑΣ</vt:lpstr>
      <vt:lpstr>…ΑΛΛΑ ΚΑΙ ΤΩΝ ΕΠΙΠΤΩΣΕΩΝ ΤΗΣ ΑΝΘΡΩΠΙΝΗΣ ΠΑΡΕΜΒΑΣΗΣ</vt:lpstr>
      <vt:lpstr>ΤΟ ΠΑΡΚΟ ΤΩΝ ΨΥΧΩΝ ΚΑΙ ΤΟ ΣΑΝΑΤΟΡΙΟ </vt:lpstr>
      <vt:lpstr>Διαφάνεια 13</vt:lpstr>
      <vt:lpstr>2. ΕΠΙΣΚΕΨΗ ΣΤΟ Μ. ΠΑΡΚΟ «ΑΝΤΩΝΗΣ ΤΡΙΤΣΗ» ΓΝΩΡΙΜΙΑ ΜΕ ΤΟ ΚΕΠΕΑ- ΕΝΗΜΕΡΩΣΗ ΓΙΑ ΤΗΝ ΙΣΤΟΡΙΑ ΤΟΥ ΠΑΡΚΟΥ ΚΑΙ ΤΗ ΣΗΜΑΣΙΑ ΤΟΥ ΓΙΑ ΤΗΝ ΠΟΛΗ ΜΑΣ</vt:lpstr>
      <vt:lpstr>ΠΑΡΑΤΗΡΗΣΗ ΤΗΣ ΧΛΩΡΙΔΑΣ ΚΑΙ ΠΑΝΙΔΑΣ</vt:lpstr>
      <vt:lpstr>ΠΑΙΧΝΙΔΙ ΠΡΟΣΑΝΑΤΟΛΙΣΜΟΥ</vt:lpstr>
      <vt:lpstr>ΣΥΛΛΟΓΗ ΔΕΙΓΜΑΤΟΣ ΝΕΡΟΥ ΑΠΌ ΤΙΣ ΛΙΜΝΟΥΛΕΣ ΤΟΥ ΠΑΡΚΟΥ</vt:lpstr>
      <vt:lpstr>ΑΝΑΛΥΣΗ ΤΟΥ ΔΕΙΓΜΑΤΟΣ ΣΤΟ ΕΡΓΑΣΤΗΡΙΟ</vt:lpstr>
      <vt:lpstr>3. ΚΥΝΗΓΙ ΘΗΣΑΥΡΟΥ ΣΤΟ ΠΡΟΑΥΛΙΟ ΤΟΥ ΣΧΟΛΕΙΟΥ  Το πρόγραμμα έκλεισε με ένα διασκεδαστικό  κυνήγι θησαυρού στο προαύλιο του σχολείου μας!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2ο  ΓΕΛ ΑΓΙΩΝ ΑΝΑΡΓΥΡΩΝ</dc:title>
  <dc:creator>Γεωργια Κίτσιου</dc:creator>
  <cp:lastModifiedBy>User</cp:lastModifiedBy>
  <cp:revision>8</cp:revision>
  <dcterms:created xsi:type="dcterms:W3CDTF">2024-05-09T15:45:03Z</dcterms:created>
  <dcterms:modified xsi:type="dcterms:W3CDTF">2024-06-04T08:19:42Z</dcterms:modified>
</cp:coreProperties>
</file>